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notesMasterIdLst>
    <p:notesMasterId r:id="rId14"/>
  </p:notesMasterIdLst>
  <p:handoutMasterIdLst>
    <p:handoutMasterId r:id="rId15"/>
  </p:handoutMasterIdLst>
  <p:sldIdLst>
    <p:sldId id="338" r:id="rId5"/>
    <p:sldId id="340" r:id="rId6"/>
    <p:sldId id="333" r:id="rId7"/>
    <p:sldId id="347" r:id="rId8"/>
    <p:sldId id="265" r:id="rId9"/>
    <p:sldId id="348" r:id="rId10"/>
    <p:sldId id="351" r:id="rId11"/>
    <p:sldId id="339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07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43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8916B-8145-4DD4-A4F0-4944307B2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68C6-14E0-456B-8627-6ED3D5EA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7BDEB-D08A-4BCC-82C3-65677B6346BB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B6480-DE26-42CA-B861-D6EFA45FC7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B9B3-0030-40C0-AFA9-FACA7EA51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F12C2-4DB0-4437-81E7-A0C89F24A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82BB-4E27-4552-8EE4-33C8EF73130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442E7-1E35-4707-8504-AE37222E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0" y="3085764"/>
            <a:ext cx="10993550" cy="33381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688E5B1-4139-AD48-BA45-9CE6A55A1ED0}"/>
              </a:ext>
            </a:extLst>
          </p:cNvPr>
          <p:cNvSpPr/>
          <p:nvPr userDrawn="1"/>
        </p:nvSpPr>
        <p:spPr>
          <a:xfrm>
            <a:off x="109259" y="456433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60596E6-4DE9-A746-9D39-94401D2B4645}"/>
              </a:ext>
            </a:extLst>
          </p:cNvPr>
          <p:cNvSpPr/>
          <p:nvPr userDrawn="1"/>
        </p:nvSpPr>
        <p:spPr>
          <a:xfrm rot="16200000">
            <a:off x="3619401" y="2402840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FCD294-AF1C-5E4C-A4DA-80CFCFA430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38" y="917461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EDF2123-85B2-F547-8D7A-F0273E1E9E85}"/>
              </a:ext>
            </a:extLst>
          </p:cNvPr>
          <p:cNvSpPr/>
          <p:nvPr userDrawn="1"/>
        </p:nvSpPr>
        <p:spPr>
          <a:xfrm>
            <a:off x="764089" y="482459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DA15C9-6722-0B47-897A-7DC9AED35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51" y="2945525"/>
            <a:ext cx="294549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5FFB748F-E999-9A4B-B9D8-B6E1C2AE01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688" y="2005013"/>
            <a:ext cx="4510087" cy="4027487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laceholder.jpg">
            <a:extLst>
              <a:ext uri="{FF2B5EF4-FFF2-40B4-BE49-F238E27FC236}">
                <a16:creationId xmlns:a16="http://schemas.microsoft.com/office/drawing/2014/main" id="{D447DA2F-5DA0-834C-9AFA-DC4F7B4EC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308" y="717550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92654E-1088-3C42-A573-2CBF48FA3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>
            <a:noAutofit/>
          </a:bodyPr>
          <a:lstStyle/>
          <a:p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7" name="placeholder.jpg">
            <a:extLst>
              <a:ext uri="{FF2B5EF4-FFF2-40B4-BE49-F238E27FC236}">
                <a16:creationId xmlns:a16="http://schemas.microsoft.com/office/drawing/2014/main" id="{098C8554-580A-2442-9906-28A71B624A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DD41584-4B5C-2B41-B712-6810C565BC56}"/>
              </a:ext>
            </a:extLst>
          </p:cNvPr>
          <p:cNvSpPr/>
          <p:nvPr userDrawn="1"/>
        </p:nvSpPr>
        <p:spPr>
          <a:xfrm>
            <a:off x="766456" y="482275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CFE255A-D792-824C-B7BD-0F53CCBE9393}"/>
              </a:ext>
            </a:extLst>
          </p:cNvPr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5F7BCC5-255A-E040-9CB6-55FC42CEBF16}"/>
              </a:ext>
            </a:extLst>
          </p:cNvPr>
          <p:cNvSpPr/>
          <p:nvPr userDrawn="1"/>
        </p:nvSpPr>
        <p:spPr>
          <a:xfrm rot="16200000">
            <a:off x="3519629" y="227330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15DDBE-BC7A-D046-BEA1-79A44722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484" y="3486000"/>
            <a:ext cx="3658324" cy="1613201"/>
          </a:xfrm>
        </p:spPr>
        <p:txBody>
          <a:bodyPr lIns="0" tIns="0" rIns="0" bIns="0" anchor="ctr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679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BDBD8F-0811-E743-8D29-95FBA6111DCA}"/>
              </a:ext>
            </a:extLst>
          </p:cNvPr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97983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4673599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6689" y="878177"/>
            <a:ext cx="5341775" cy="5251813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9E887ACE-210F-4A8A-A033-E24FD239D1BB}"/>
              </a:ext>
            </a:extLst>
          </p:cNvPr>
          <p:cNvSpPr/>
          <p:nvPr userDrawn="1"/>
        </p:nvSpPr>
        <p:spPr>
          <a:xfrm>
            <a:off x="0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225" y="878177"/>
            <a:ext cx="5341775" cy="5251813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326450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6482401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9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1800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1/6/2023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C4D9A4-C8E3-4644-9D63-86142FA59A02}"/>
              </a:ext>
            </a:extLst>
          </p:cNvPr>
          <p:cNvSpPr/>
          <p:nvPr userDrawn="1"/>
        </p:nvSpPr>
        <p:spPr>
          <a:xfrm>
            <a:off x="952500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47AEE3-4D24-FE4F-BC8C-1050F33A970F}"/>
              </a:ext>
            </a:extLst>
          </p:cNvPr>
          <p:cNvSpPr/>
          <p:nvPr userDrawn="1"/>
        </p:nvSpPr>
        <p:spPr>
          <a:xfrm rot="16200000">
            <a:off x="5454650" y="1104900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5386C-7F1B-4D47-959C-DE1A73B407E7}"/>
              </a:ext>
            </a:extLst>
          </p:cNvPr>
          <p:cNvSpPr/>
          <p:nvPr userDrawn="1"/>
        </p:nvSpPr>
        <p:spPr>
          <a:xfrm>
            <a:off x="431799" y="136524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B1C5AC5-B8E6-EC4F-8CB9-43E091C422EF}"/>
              </a:ext>
            </a:extLst>
          </p:cNvPr>
          <p:cNvSpPr/>
          <p:nvPr userDrawn="1"/>
        </p:nvSpPr>
        <p:spPr>
          <a:xfrm>
            <a:off x="10731499" y="506537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ACFFFD-2D44-B943-8B58-CC9B764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567" y="3019274"/>
            <a:ext cx="9304867" cy="1613201"/>
          </a:xfrm>
        </p:spPr>
        <p:txBody>
          <a:bodyPr lIns="0" tIns="0" rIns="0" bIns="0" anchor="ctr">
            <a:normAutofit/>
          </a:bodyPr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8E96E8CE-45C0-D643-B7F3-08C20CF5F7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37501" y="2348318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26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70F810B-4DED-A045-A1D2-7605E821997B}"/>
              </a:ext>
            </a:extLst>
          </p:cNvPr>
          <p:cNvSpPr/>
          <p:nvPr userDrawn="1"/>
        </p:nvSpPr>
        <p:spPr>
          <a:xfrm>
            <a:off x="0" y="47356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94DD3B-943C-8740-A545-0DA0E5FD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651968"/>
            <a:ext cx="3658324" cy="997102"/>
          </a:xfrm>
        </p:spPr>
        <p:txBody>
          <a:bodyPr lIns="0" tIns="0" rIns="0" bIns="0"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3D5DD3F-FCDF-5945-9321-0FABA0771516}"/>
              </a:ext>
            </a:extLst>
          </p:cNvPr>
          <p:cNvSpPr/>
          <p:nvPr userDrawn="1"/>
        </p:nvSpPr>
        <p:spPr>
          <a:xfrm rot="16200000">
            <a:off x="5467350" y="2065417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8877488-477F-0041-88BE-F780F1C66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858000"/>
          </a:xfrm>
        </p:spPr>
        <p:txBody>
          <a:bodyPr/>
          <a:lstStyle/>
          <a:p>
            <a:pPr lvl="0"/>
            <a:r>
              <a:rPr lang="en-US" altLang="zh-TW" noProof="0" smtClean="0"/>
              <a:t>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5131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1/6/2023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320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1/6/2023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6C881-74AA-8944-AD6A-BA0821ECDC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443038"/>
            <a:ext cx="5514975" cy="4894262"/>
          </a:xfrm>
        </p:spPr>
        <p:txBody>
          <a:bodyPr/>
          <a:lstStyle>
            <a:lvl1pPr>
              <a:spcBef>
                <a:spcPts val="1000"/>
              </a:spcBef>
              <a:spcAft>
                <a:spcPts val="1500"/>
              </a:spcAft>
              <a:defRPr/>
            </a:lvl1pPr>
            <a:lvl2pPr>
              <a:spcBef>
                <a:spcPts val="1000"/>
              </a:spcBef>
              <a:spcAft>
                <a:spcPts val="1500"/>
              </a:spcAft>
              <a:defRPr/>
            </a:lvl2pPr>
            <a:lvl3pPr>
              <a:spcBef>
                <a:spcPts val="1000"/>
              </a:spcBef>
              <a:spcAft>
                <a:spcPts val="1500"/>
              </a:spcAft>
              <a:defRPr/>
            </a:lvl3pPr>
            <a:lvl4pPr>
              <a:spcBef>
                <a:spcPts val="1000"/>
              </a:spcBef>
              <a:spcAft>
                <a:spcPts val="1500"/>
              </a:spcAft>
              <a:defRPr/>
            </a:lvl4pPr>
            <a:lvl5pPr>
              <a:spcBef>
                <a:spcPts val="1000"/>
              </a:spcBef>
              <a:spcAft>
                <a:spcPts val="1500"/>
              </a:spcAft>
              <a:defRPr/>
            </a:lvl5pPr>
          </a:lstStyle>
          <a:p>
            <a:pPr lvl="0"/>
            <a:r>
              <a:rPr lang="en-US" altLang="zh-TW" noProof="0" smtClean="0"/>
              <a:t>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77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8660979-B6F8-480C-AAC7-48903CC3ECFC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0CC524-3900-1041-BDBF-D0ABD37D8E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49B377-6CF8-9E4B-8973-3F8057D7D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11F091D-EBC7-D743-82DA-0E177FD421D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8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81191" y="5141974"/>
            <a:ext cx="11029615" cy="12588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C1E635-F6E7-F248-9B85-120581E81180}"/>
              </a:ext>
            </a:extLst>
          </p:cNvPr>
          <p:cNvSpPr/>
          <p:nvPr userDrawn="1"/>
        </p:nvSpPr>
        <p:spPr>
          <a:xfrm>
            <a:off x="109259" y="555202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3599" y="1956391"/>
            <a:ext cx="6917210" cy="4467523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5DA6C-B626-714A-8BBC-6FDDB6BE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B4D55A-70C8-E04B-B7E3-3355A1131891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2847885"/>
            <a:ext cx="4757482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23046"/>
            <a:ext cx="4757479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2" y="2847886"/>
            <a:ext cx="4757483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1" y="3523046"/>
            <a:ext cx="4757484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CA278B-C101-7F4E-B11A-7B91B0C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E5F6035-AACE-6847-8AF4-EB3C4D79EE95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14FC0-3771-6041-9E7C-1C624C85A803}"/>
              </a:ext>
            </a:extLst>
          </p:cNvPr>
          <p:cNvGrpSpPr/>
          <p:nvPr userDrawn="1"/>
        </p:nvGrpSpPr>
        <p:grpSpPr>
          <a:xfrm>
            <a:off x="5463336" y="2250891"/>
            <a:ext cx="1016001" cy="3839220"/>
            <a:chOff x="5510085" y="2250891"/>
            <a:chExt cx="1016001" cy="3839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ED3128-974C-7F4B-BF36-A3836D1725F6}"/>
                </a:ext>
              </a:extLst>
            </p:cNvPr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D2224CB-5DFF-3D4B-816B-1A44228A23EE}"/>
                </a:ext>
              </a:extLst>
            </p:cNvPr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600" kern="0" noProof="0">
                  <a:solidFill>
                    <a:srgbClr val="FFFFFF"/>
                  </a:solidFill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F4516B-8A37-894B-82AE-60204E67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16CE43-CB3C-7544-B05B-0A9F706D6FD8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EDEA7C-D9D3-5E4A-A0E6-B7A0ED5E0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F358276-528D-1F4E-804A-4F9FDE93568A}"/>
              </a:ext>
            </a:extLst>
          </p:cNvPr>
          <p:cNvSpPr/>
          <p:nvPr userDrawn="1"/>
        </p:nvSpPr>
        <p:spPr>
          <a:xfrm>
            <a:off x="4673599" y="22393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6817E56-9BF4-B245-9536-10F7E163D7D9}"/>
              </a:ext>
            </a:extLst>
          </p:cNvPr>
          <p:cNvSpPr/>
          <p:nvPr userDrawn="1"/>
        </p:nvSpPr>
        <p:spPr>
          <a:xfrm>
            <a:off x="581192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59246A-0674-144E-84D6-29D5891C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82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5" r:id="rId3"/>
    <p:sldLayoutId id="2147483676" r:id="rId4"/>
    <p:sldLayoutId id="2147483677" r:id="rId5"/>
    <p:sldLayoutId id="2147483684" r:id="rId6"/>
    <p:sldLayoutId id="2147483678" r:id="rId7"/>
    <p:sldLayoutId id="2147483679" r:id="rId8"/>
    <p:sldLayoutId id="2147483698" r:id="rId9"/>
    <p:sldLayoutId id="2147483697" r:id="rId10"/>
    <p:sldLayoutId id="2147483696" r:id="rId11"/>
    <p:sldLayoutId id="2147483693" r:id="rId12"/>
    <p:sldLayoutId id="2147483694" r:id="rId13"/>
    <p:sldLayoutId id="2147483692" r:id="rId14"/>
    <p:sldLayoutId id="2147483691" r:id="rId15"/>
    <p:sldLayoutId id="2147483689" r:id="rId16"/>
    <p:sldLayoutId id="214748369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A69D-9764-6F43-A39D-17C946E0E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夜間娛樂場所推薦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C4BF9-0712-B24C-9B29-1A941E187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組員：彭駿浩（</a:t>
            </a:r>
            <a:r>
              <a:rPr lang="en-US" altLang="zh-CN" dirty="0" smtClean="0"/>
              <a:t>00857151</a:t>
            </a:r>
            <a:r>
              <a:rPr lang="zh-CN" altLang="en-US" dirty="0" smtClean="0"/>
              <a:t>），</a:t>
            </a:r>
            <a:r>
              <a:rPr lang="zh-TW" altLang="en-US" dirty="0"/>
              <a:t>江凱</a:t>
            </a:r>
            <a:r>
              <a:rPr lang="zh-TW" altLang="en-US" dirty="0" smtClean="0"/>
              <a:t>倫</a:t>
            </a:r>
            <a:r>
              <a:rPr lang="zh-CN" altLang="en-US" dirty="0" smtClean="0"/>
              <a:t>（</a:t>
            </a:r>
            <a:r>
              <a:rPr lang="en-US" altLang="zh-TW" dirty="0"/>
              <a:t>01057063</a:t>
            </a:r>
            <a:r>
              <a:rPr lang="zh-CN" altLang="en-US" dirty="0" smtClean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F327-0A45-7949-9B67-5AD38677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0AF68-FBA7-2C44-BB48-77A539765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頁</a:t>
            </a:r>
            <a:r>
              <a:rPr lang="zh-CN" altLang="en-US" dirty="0" smtClean="0"/>
              <a:t>面介紹</a:t>
            </a:r>
            <a:endParaRPr lang="en-US" altLang="zh-CN" dirty="0" smtClean="0"/>
          </a:p>
          <a:p>
            <a:pPr lvl="1"/>
            <a:r>
              <a:rPr lang="zh-CN" altLang="en-US" dirty="0"/>
              <a:t>主頁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pPr lvl="1"/>
            <a:r>
              <a:rPr lang="zh-CN" altLang="en-US" dirty="0"/>
              <a:t>分</a:t>
            </a:r>
            <a:r>
              <a:rPr lang="zh-CN" altLang="en-US" dirty="0" smtClean="0"/>
              <a:t>類頁面</a:t>
            </a:r>
            <a:endParaRPr lang="en-US" altLang="zh-CN" dirty="0" smtClean="0"/>
          </a:p>
          <a:p>
            <a:pPr lvl="1"/>
            <a:r>
              <a:rPr lang="zh-CN" altLang="en-US" dirty="0"/>
              <a:t>聯</a:t>
            </a:r>
            <a:r>
              <a:rPr lang="zh-CN" altLang="en-US" dirty="0" smtClean="0"/>
              <a:t>絡頁面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功能頁面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Extra </a:t>
            </a:r>
            <a:r>
              <a:rPr lang="zh-CN" altLang="en-US" dirty="0" smtClean="0"/>
              <a:t>頁面</a:t>
            </a:r>
            <a:endParaRPr lang="en-US" altLang="zh-CN" dirty="0" smtClean="0"/>
          </a:p>
          <a:p>
            <a:r>
              <a:rPr lang="zh-CN" altLang="en-US" dirty="0"/>
              <a:t>娛樂場</a:t>
            </a:r>
            <a:r>
              <a:rPr lang="zh-CN" altLang="en-US" dirty="0" smtClean="0"/>
              <a:t>所顯示頁面</a:t>
            </a:r>
            <a:endParaRPr lang="en-US" altLang="zh-CN" dirty="0" smtClean="0"/>
          </a:p>
          <a:p>
            <a:r>
              <a:rPr lang="en-US" altLang="zh-CN" dirty="0" smtClean="0"/>
              <a:t>Extra </a:t>
            </a:r>
            <a:r>
              <a:rPr lang="zh-CN" altLang="en-US" dirty="0" smtClean="0"/>
              <a:t>頁面</a:t>
            </a:r>
            <a:endParaRPr lang="en-US" altLang="zh-CN" dirty="0" smtClean="0"/>
          </a:p>
          <a:p>
            <a:r>
              <a:rPr lang="zh-CN" altLang="en-US" dirty="0"/>
              <a:t>功</a:t>
            </a:r>
            <a:r>
              <a:rPr lang="zh-CN" altLang="en-US" dirty="0" smtClean="0"/>
              <a:t>能介紹</a:t>
            </a:r>
            <a:endParaRPr lang="en-US" altLang="zh-CN" dirty="0" smtClean="0"/>
          </a:p>
          <a:p>
            <a:r>
              <a:rPr lang="zh-CN" altLang="en-US" dirty="0"/>
              <a:t>分</a:t>
            </a:r>
            <a:r>
              <a:rPr lang="zh-CN" altLang="en-US" dirty="0" smtClean="0"/>
              <a:t>組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1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06A708-C428-8443-AB48-F60A95FF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337" y="1881554"/>
            <a:ext cx="3863216" cy="41858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 smtClean="0"/>
              <a:t>在主要的頁面中，以在網頁上的 </a:t>
            </a:r>
            <a:r>
              <a:rPr lang="en-US" altLang="zh-CN" dirty="0" smtClean="0"/>
              <a:t>navigation bar </a:t>
            </a:r>
            <a:r>
              <a:rPr lang="zh-CN" altLang="en-US" dirty="0" smtClean="0"/>
              <a:t>來切換頁面。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這</a:t>
            </a:r>
            <a:r>
              <a:rPr lang="zh-CN" altLang="en-US" dirty="0" smtClean="0"/>
              <a:t>些頁面分別爲：</a:t>
            </a:r>
            <a:endParaRPr lang="en-US" altLang="zh-CN" dirty="0" smtClean="0"/>
          </a:p>
          <a:p>
            <a:r>
              <a:rPr lang="zh-CN" altLang="en-US" dirty="0"/>
              <a:t>主頁面</a:t>
            </a:r>
            <a:endParaRPr lang="en-US" altLang="zh-CN" dirty="0"/>
          </a:p>
          <a:p>
            <a:r>
              <a:rPr lang="zh-CN" altLang="en-US" dirty="0"/>
              <a:t>分類頁面</a:t>
            </a:r>
            <a:endParaRPr lang="en-US" altLang="zh-CN" dirty="0"/>
          </a:p>
          <a:p>
            <a:r>
              <a:rPr lang="zh-CN" altLang="en-US" dirty="0"/>
              <a:t>聯絡頁面</a:t>
            </a:r>
            <a:endParaRPr lang="en-US" altLang="zh-CN" dirty="0"/>
          </a:p>
          <a:p>
            <a:r>
              <a:rPr lang="zh-CN" altLang="en-US" dirty="0"/>
              <a:t>功能頁面</a:t>
            </a:r>
            <a:endParaRPr lang="en-US" altLang="zh-CN" dirty="0"/>
          </a:p>
          <a:p>
            <a:r>
              <a:rPr lang="zh-CN" altLang="en-US" dirty="0"/>
              <a:t>特別頁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設計方式：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多</a:t>
            </a:r>
            <a:r>
              <a:rPr lang="zh-CN" altLang="en-US" dirty="0" smtClean="0"/>
              <a:t>數使用 </a:t>
            </a:r>
            <a:r>
              <a:rPr lang="en-US" altLang="zh-CN" dirty="0" smtClean="0"/>
              <a:t>Bootstrap </a:t>
            </a:r>
            <a:r>
              <a:rPr lang="zh-CN" altLang="en-US" dirty="0" smtClean="0"/>
              <a:t>以及自定 </a:t>
            </a:r>
            <a:r>
              <a:rPr lang="en-US" altLang="zh-CN" dirty="0" smtClean="0"/>
              <a:t>CSS </a:t>
            </a:r>
            <a:r>
              <a:rPr lang="zh-CN" altLang="en-US" dirty="0" smtClean="0"/>
              <a:t>完成頁面的設計，主要爲了達到一致性提高設計的速度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B206E8-59BD-1B4C-8912-9A0443F9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37" y="1304660"/>
            <a:ext cx="2443362" cy="576894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ym typeface="Bodoni SvtyTwo ITC TT-Book"/>
              </a:rPr>
              <a:t>頁面介紹</a:t>
            </a:r>
            <a:endParaRPr lang="en-US" b="1" dirty="0">
              <a:sym typeface="Bodoni SvtyTwo ITC TT-Boo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53" y="45370"/>
            <a:ext cx="5496538" cy="2743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53" y="4231228"/>
            <a:ext cx="4956835" cy="2268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06" y="2224914"/>
            <a:ext cx="4845971" cy="241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頁</a:t>
            </a:r>
            <a:r>
              <a:rPr lang="zh-CN" altLang="en-US" b="1" dirty="0" smtClean="0"/>
              <a:t>面介紹（續）</a:t>
            </a:r>
            <a:endParaRPr lang="zh-TW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1248695"/>
            <a:ext cx="5551474" cy="2507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13" y="1248694"/>
            <a:ext cx="5004395" cy="2507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13" y="3756296"/>
            <a:ext cx="5004395" cy="22553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915599"/>
            <a:ext cx="4984340" cy="2253859"/>
          </a:xfrm>
        </p:spPr>
      </p:pic>
    </p:spTree>
    <p:extLst>
      <p:ext uri="{BB962C8B-B14F-4D97-AF65-F5344CB8AC3E}">
        <p14:creationId xmlns:p14="http://schemas.microsoft.com/office/powerpoint/2010/main" val="176726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bar &amp; footer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1846753"/>
            <a:ext cx="4422561" cy="16772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5368121"/>
            <a:ext cx="10762720" cy="557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55576" y="2223726"/>
            <a:ext cx="5231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Footer</a:t>
            </a:r>
          </a:p>
          <a:p>
            <a:r>
              <a:rPr lang="zh-CN" altLang="en-US" dirty="0"/>
              <a:t>主</a:t>
            </a:r>
            <a:r>
              <a:rPr lang="zh-CN" altLang="en-US" dirty="0" smtClean="0"/>
              <a:t>要顯示聯絡資料和小段的介紹，再來就是下面的四個社交媒體按鈕，點選可直達該社交媒體的網頁</a:t>
            </a:r>
            <a:endParaRPr lang="zh-TW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677" y="4246685"/>
            <a:ext cx="3596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Navigation Bar</a:t>
            </a:r>
          </a:p>
          <a:p>
            <a:r>
              <a:rPr lang="zh-CN" altLang="en-US" dirty="0" smtClean="0"/>
              <a:t>讓使用者切換 </a:t>
            </a:r>
            <a:r>
              <a:rPr lang="en-US" altLang="zh-CN" dirty="0" smtClean="0"/>
              <a:t>Home, Categories, Feedback, Features, Extra </a:t>
            </a:r>
            <a:r>
              <a:rPr lang="zh-CN" altLang="en-US" dirty="0" smtClean="0"/>
              <a:t>等頁面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194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5"/>
            <a:ext cx="5387215" cy="472093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/>
              <a:t>左</a:t>
            </a:r>
            <a:r>
              <a:rPr lang="zh-CN" altLang="en-US" sz="1600" dirty="0" smtClean="0"/>
              <a:t>邊圖顯示為其中一個娛樂場所的分類頁面，實際上總共有五種類型，分別爲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dirty="0"/>
              <a:t>夜</a:t>
            </a:r>
            <a:r>
              <a:rPr lang="zh-CN" altLang="en-US" sz="1600" dirty="0" smtClean="0"/>
              <a:t>市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dirty="0"/>
              <a:t>夜</a:t>
            </a:r>
            <a:r>
              <a:rPr lang="zh-CN" altLang="en-US" sz="1600" dirty="0" smtClean="0"/>
              <a:t>店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dirty="0"/>
              <a:t>酒</a:t>
            </a:r>
            <a:r>
              <a:rPr lang="zh-CN" altLang="en-US" sz="1600" dirty="0" smtClean="0"/>
              <a:t>吧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sz="1600" dirty="0" smtClean="0"/>
              <a:t>KTV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同性酒吧 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TW" sz="1600" dirty="0"/>
          </a:p>
          <a:p>
            <a:pPr marL="0" indent="0">
              <a:buNone/>
            </a:pPr>
            <a:r>
              <a:rPr lang="zh-CN" altLang="en-US" sz="1600" dirty="0" smtClean="0"/>
              <a:t>在頁面的左上角有三個按鈕，功能是依照使用者點選的地區以相關度排序并且顯示。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TW" sz="1600" dirty="0"/>
          </a:p>
          <a:p>
            <a:pPr marL="0" indent="0">
              <a:buNone/>
            </a:pPr>
            <a:r>
              <a:rPr lang="zh-CN" altLang="en-US" sz="1600" dirty="0" smtClean="0"/>
              <a:t>下面的圖表則是顯示地點的照片，右邊則是地點相關的資訊。</a:t>
            </a:r>
            <a:endParaRPr lang="zh-TW" alt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zh-CN" altLang="en-US" dirty="0"/>
              <a:t>娛樂場所頁面</a:t>
            </a:r>
            <a:endParaRPr lang="zh-TW" alt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76" t="-139" r="38936" b="139"/>
          <a:stretch/>
        </p:blipFill>
        <p:spPr>
          <a:xfrm>
            <a:off x="-1755648" y="0"/>
            <a:ext cx="7280148" cy="6858000"/>
          </a:xfrm>
        </p:spPr>
      </p:pic>
    </p:spTree>
    <p:extLst>
      <p:ext uri="{BB962C8B-B14F-4D97-AF65-F5344CB8AC3E}">
        <p14:creationId xmlns:p14="http://schemas.microsoft.com/office/powerpoint/2010/main" val="3457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489" y="2695229"/>
            <a:ext cx="4957522" cy="12261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</a:t>
            </a:r>
            <a:r>
              <a:rPr lang="zh-CN" altLang="en-US" dirty="0" smtClean="0"/>
              <a:t>點選擇抽籤</a:t>
            </a:r>
            <a:endParaRPr lang="zh-TW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90" y="4300576"/>
            <a:ext cx="4957522" cy="12188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3592" y="1764792"/>
            <a:ext cx="528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 </a:t>
            </a:r>
            <a:r>
              <a:rPr lang="en-US" altLang="zh-CN" dirty="0" smtClean="0"/>
              <a:t>random </a:t>
            </a:r>
            <a:r>
              <a:rPr lang="zh-CN" altLang="en-US" dirty="0" smtClean="0"/>
              <a:t>從所有地點中挑選其中一個并且顯示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680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BF800B-2D91-A844-B4B2-97273E94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5" y="180975"/>
            <a:ext cx="3467100" cy="1174269"/>
          </a:xfrm>
        </p:spPr>
        <p:txBody>
          <a:bodyPr/>
          <a:lstStyle/>
          <a:p>
            <a:r>
              <a:rPr lang="zh-CN" altLang="en-US" b="1" dirty="0" smtClean="0"/>
              <a:t>功能介紹</a:t>
            </a:r>
            <a:r>
              <a:rPr lang="en-US" altLang="zh-CN" b="1" dirty="0"/>
              <a:t>——</a:t>
            </a:r>
            <a:r>
              <a:rPr lang="zh-CN" altLang="en-US" b="1" dirty="0" smtClean="0"/>
              <a:t>地圖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65F5-4312-2541-8368-01B99B3E96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3466" y="4133850"/>
            <a:ext cx="11640409" cy="2438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/>
              <a:t>以</a:t>
            </a:r>
            <a:r>
              <a:rPr lang="zh-CN" altLang="en-US" dirty="0" smtClean="0"/>
              <a:t>上顯示為地圖的頁面。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該地圖使用了 </a:t>
            </a:r>
            <a:r>
              <a:rPr lang="en-US" altLang="zh-CN" dirty="0" smtClean="0"/>
              <a:t>Google 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Place API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Maps </a:t>
            </a:r>
            <a:r>
              <a:rPr lang="en-US" altLang="zh-CN" dirty="0" err="1" smtClean="0"/>
              <a:t>Javascript</a:t>
            </a:r>
            <a:r>
              <a:rPr lang="en-US" altLang="zh-CN" dirty="0" smtClean="0"/>
              <a:t> API </a:t>
            </a:r>
            <a:r>
              <a:rPr lang="zh-CN" altLang="en-US" dirty="0" smtClean="0"/>
              <a:t>來達到 </a:t>
            </a:r>
            <a:r>
              <a:rPr lang="en-US" altLang="zh-CN" dirty="0" smtClean="0"/>
              <a:t>autocomplete </a:t>
            </a:r>
            <a:r>
              <a:rPr lang="zh-CN" altLang="en-US" dirty="0" smtClean="0"/>
              <a:t>以及地圖的顯示以及功能，如下：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8000"/>
              <a:buFont typeface="+mj-lt"/>
              <a:buAutoNum type="arabicPeriod"/>
            </a:pPr>
            <a:r>
              <a:rPr lang="zh-CN" altLang="en-US" dirty="0"/>
              <a:t>拉</a:t>
            </a:r>
            <a:r>
              <a:rPr lang="zh-CN" altLang="en-US" dirty="0" smtClean="0"/>
              <a:t>動小人并且放入地圖顯示 “街頭畫面”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8000"/>
              <a:buFont typeface="+mj-lt"/>
              <a:buAutoNum type="arabicPeriod"/>
            </a:pPr>
            <a:r>
              <a:rPr lang="zh-CN" altLang="en-US" dirty="0"/>
              <a:t>搜</a:t>
            </a:r>
            <a:r>
              <a:rPr lang="zh-CN" altLang="en-US" dirty="0" smtClean="0"/>
              <a:t>尋可自動完成搜尋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8000"/>
              <a:buFont typeface="+mj-lt"/>
              <a:buAutoNum type="arabicPeriod"/>
            </a:pPr>
            <a:r>
              <a:rPr lang="zh-CN" altLang="en-US" dirty="0"/>
              <a:t>衛</a:t>
            </a:r>
            <a:r>
              <a:rPr lang="zh-CN" altLang="en-US" dirty="0" smtClean="0"/>
              <a:t>星畫面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8000"/>
              <a:buFont typeface="+mj-lt"/>
              <a:buAutoNum type="arabicPeriod"/>
            </a:pPr>
            <a:r>
              <a:rPr lang="zh-CN" altLang="en-US" dirty="0"/>
              <a:t>大</a:t>
            </a:r>
            <a:r>
              <a:rPr lang="zh-CN" altLang="en-US" dirty="0" smtClean="0"/>
              <a:t>小調整</a:t>
            </a:r>
            <a:endParaRPr lang="en-US" altLang="zh-CN" dirty="0" smtClean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6" y="180975"/>
            <a:ext cx="7535134" cy="3753471"/>
          </a:xfrm>
        </p:spPr>
      </p:pic>
    </p:spTree>
    <p:extLst>
      <p:ext uri="{BB962C8B-B14F-4D97-AF65-F5344CB8AC3E}">
        <p14:creationId xmlns:p14="http://schemas.microsoft.com/office/powerpoint/2010/main" val="20588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彭駿浩（</a:t>
            </a:r>
            <a:r>
              <a:rPr lang="en-US" altLang="zh-CN" dirty="0"/>
              <a:t>00857151</a:t>
            </a:r>
            <a:r>
              <a:rPr lang="zh-CN" altLang="en-US" dirty="0"/>
              <a:t>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設</a:t>
            </a:r>
            <a:r>
              <a:rPr lang="zh-CN" altLang="en-US" dirty="0" smtClean="0"/>
              <a:t>計網頁以及排版</a:t>
            </a:r>
            <a:endParaRPr lang="en-US" altLang="zh-CN" dirty="0" smtClean="0"/>
          </a:p>
          <a:p>
            <a:r>
              <a:rPr lang="zh-CN" altLang="en-US" dirty="0"/>
              <a:t>地</a:t>
            </a:r>
            <a:r>
              <a:rPr lang="zh-CN" altLang="en-US" dirty="0" smtClean="0"/>
              <a:t>圖和日曆建立</a:t>
            </a:r>
            <a:endParaRPr lang="en-US" altLang="zh-CN" dirty="0" smtClean="0"/>
          </a:p>
          <a:p>
            <a:r>
              <a:rPr lang="zh-CN" altLang="en-US" dirty="0"/>
              <a:t>主頁</a:t>
            </a:r>
            <a:r>
              <a:rPr lang="zh-CN" altLang="en-US" dirty="0" smtClean="0"/>
              <a:t>面設計</a:t>
            </a:r>
            <a:endParaRPr lang="en-US" altLang="zh-CN" dirty="0" smtClean="0"/>
          </a:p>
          <a:p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江凱倫</a:t>
            </a:r>
            <a:r>
              <a:rPr lang="zh-CN" altLang="en-US" dirty="0"/>
              <a:t>（</a:t>
            </a:r>
            <a:r>
              <a:rPr lang="en-US" altLang="zh-TW" dirty="0"/>
              <a:t>01057063</a:t>
            </a:r>
            <a:r>
              <a:rPr lang="zh-CN" altLang="en-US" dirty="0"/>
              <a:t>）</a:t>
            </a:r>
            <a:endParaRPr lang="zh-TW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dirty="0"/>
              <a:t>設計網頁以及排</a:t>
            </a:r>
            <a:r>
              <a:rPr lang="zh-CN" altLang="en-US" dirty="0" smtClean="0"/>
              <a:t>版</a:t>
            </a:r>
            <a:endParaRPr lang="en-US" altLang="zh-CN" dirty="0" smtClean="0"/>
          </a:p>
          <a:p>
            <a:r>
              <a:rPr lang="zh-CN" altLang="en-US" dirty="0"/>
              <a:t>地</a:t>
            </a:r>
            <a:r>
              <a:rPr lang="zh-CN" altLang="en-US" dirty="0" smtClean="0"/>
              <a:t>點分類以及分類頁面設計</a:t>
            </a:r>
            <a:endParaRPr lang="en-US" altLang="zh-CN" dirty="0" smtClean="0"/>
          </a:p>
          <a:p>
            <a:r>
              <a:rPr lang="zh-CN" altLang="en-US" dirty="0"/>
              <a:t>地</a:t>
            </a:r>
            <a:r>
              <a:rPr lang="zh-CN" altLang="en-US" dirty="0" smtClean="0"/>
              <a:t>點資料收集</a:t>
            </a:r>
            <a:endParaRPr lang="en-US" altLang="zh-CN" dirty="0" smtClean="0"/>
          </a:p>
          <a:p>
            <a:endParaRPr lang="en-US" altLang="zh-CN" dirty="0"/>
          </a:p>
          <a:p>
            <a:endParaRPr lang="zh-TW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分工</a:t>
            </a:r>
            <a:endParaRPr lang="zh-TW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2247900"/>
            <a:ext cx="533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24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1_Win32_AS_v4" id="{AE3810B2-EB50-490A-9B4E-9FA07A4550C3}" vid="{D5F0F717-C359-4A2D-BDB0-CA99CA6877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C43B05-D266-4257-98DE-FF9D8CEDAE76}">
  <ds:schemaRefs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  <ds:schemaRef ds:uri="16c05727-aa75-4e4a-9b5f-8a80a1165891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76AEDE5-E9AF-4E9F-97C3-19B848D35A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35A0B9-5F49-415F-9BEE-591FDACE9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0</TotalTime>
  <Words>518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Bodoni SvtyTwo ITC TT-Book</vt:lpstr>
      <vt:lpstr>方正舒体</vt:lpstr>
      <vt:lpstr>Helvetica Light</vt:lpstr>
      <vt:lpstr>微軟正黑體</vt:lpstr>
      <vt:lpstr>Arial</vt:lpstr>
      <vt:lpstr>Calibri</vt:lpstr>
      <vt:lpstr>Garamond</vt:lpstr>
      <vt:lpstr>Open Sans</vt:lpstr>
      <vt:lpstr>Wingdings</vt:lpstr>
      <vt:lpstr>Wingdings 2</vt:lpstr>
      <vt:lpstr>DividendVTI</vt:lpstr>
      <vt:lpstr>夜間娛樂場所推薦</vt:lpstr>
      <vt:lpstr>Outline</vt:lpstr>
      <vt:lpstr>頁面介紹</vt:lpstr>
      <vt:lpstr>頁面介紹（續）</vt:lpstr>
      <vt:lpstr>Navigation bar &amp; footer</vt:lpstr>
      <vt:lpstr>娛樂場所頁面</vt:lpstr>
      <vt:lpstr>地點選擇抽籤</vt:lpstr>
      <vt:lpstr>功能介紹——地圖</vt:lpstr>
      <vt:lpstr>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2022-12-26T22:12:16Z</dcterms:created>
  <dcterms:modified xsi:type="dcterms:W3CDTF">2023-01-06T14:37:11Z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